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3/20/2014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Обзор элементов металлов </a:t>
            </a:r>
            <a:r>
              <a:rPr lang="en-US" dirty="0" smtClean="0"/>
              <a:t>I – III </a:t>
            </a:r>
            <a:r>
              <a:rPr lang="ru-RU" dirty="0" smtClean="0"/>
              <a:t>А группы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Особые свойства элементов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60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Особые свойства сильных восстановителей </a:t>
            </a:r>
            <a:r>
              <a:rPr lang="en-US" dirty="0" smtClean="0"/>
              <a:t>I </a:t>
            </a:r>
            <a:r>
              <a:rPr lang="ru-RU" dirty="0" smtClean="0"/>
              <a:t>А группы</a:t>
            </a:r>
            <a:endParaRPr lang="ru-RU" dirty="0"/>
          </a:p>
        </p:txBody>
      </p:sp>
      <p:pic>
        <p:nvPicPr>
          <p:cNvPr id="4" name="Rubidij _ Cezij _ Voda....24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9187" y="1930400"/>
            <a:ext cx="6626023" cy="4354490"/>
          </a:xfrm>
        </p:spPr>
      </p:pic>
    </p:spTree>
    <p:extLst>
      <p:ext uri="{BB962C8B-B14F-4D97-AF65-F5344CB8AC3E}">
        <p14:creationId xmlns:p14="http://schemas.microsoft.com/office/powerpoint/2010/main" val="289025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теории к практике</a:t>
            </a:r>
            <a:br>
              <a:rPr lang="ru-RU" dirty="0" smtClean="0"/>
            </a:br>
            <a:r>
              <a:rPr lang="ru-RU" dirty="0" smtClean="0"/>
              <a:t>Металлы </a:t>
            </a:r>
            <a:r>
              <a:rPr lang="en-US" dirty="0" smtClean="0"/>
              <a:t>II </a:t>
            </a:r>
            <a:r>
              <a:rPr lang="ru-RU" dirty="0" smtClean="0"/>
              <a:t>А группы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83" y="1930400"/>
            <a:ext cx="4176668" cy="26494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597" y="1912173"/>
            <a:ext cx="4205403" cy="266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1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Вспомнить прошлое…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i="1" dirty="0" smtClean="0"/>
              <a:t>Как </a:t>
            </a:r>
            <a:r>
              <a:rPr lang="ru-RU" sz="2400" b="1" i="1" dirty="0"/>
              <a:t>называются вещества, ускоряющие ход реакции?</a:t>
            </a:r>
            <a:endParaRPr lang="ru-RU" sz="2400" i="1" dirty="0"/>
          </a:p>
          <a:p>
            <a:r>
              <a:rPr lang="ru-RU" sz="2400" i="1" dirty="0"/>
              <a:t>Катализаторы. </a:t>
            </a:r>
            <a:r>
              <a:rPr lang="ru-RU" sz="2400" i="1" dirty="0" smtClean="0"/>
              <a:t>Перманганат калия, </a:t>
            </a:r>
            <a:r>
              <a:rPr lang="ru-RU" sz="2400" i="1" dirty="0"/>
              <a:t>оксиды некоторых металлов.</a:t>
            </a:r>
          </a:p>
          <a:p>
            <a:r>
              <a:rPr lang="ru-RU" sz="2400" b="1" i="1" dirty="0"/>
              <a:t>Как называются вещества, замедляющие ход реакции?</a:t>
            </a:r>
            <a:endParaRPr lang="ru-RU" sz="2400" i="1" dirty="0"/>
          </a:p>
          <a:p>
            <a:r>
              <a:rPr lang="ru-RU" sz="2400" i="1" dirty="0"/>
              <a:t>Ингибиторы. Формалин.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56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теории к практике</a:t>
            </a:r>
            <a:br>
              <a:rPr lang="ru-RU" dirty="0" smtClean="0"/>
            </a:br>
            <a:r>
              <a:rPr lang="ru-RU" dirty="0" smtClean="0"/>
              <a:t>Элементы </a:t>
            </a:r>
            <a:r>
              <a:rPr lang="en-US" dirty="0" smtClean="0"/>
              <a:t>III </a:t>
            </a:r>
            <a:r>
              <a:rPr lang="ru-RU" dirty="0" smtClean="0"/>
              <a:t>А группы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995" y="1930400"/>
            <a:ext cx="2865673" cy="318921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478" y="1930400"/>
            <a:ext cx="2857468" cy="318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4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Исключение из правила</a:t>
            </a:r>
            <a:br>
              <a:rPr lang="ru-RU" dirty="0" smtClean="0"/>
            </a:br>
            <a:r>
              <a:rPr lang="ru-RU" dirty="0" smtClean="0"/>
              <a:t>«металлически неметалличный бор»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751" y="2976563"/>
            <a:ext cx="5175249" cy="3881437"/>
          </a:xfrm>
        </p:spPr>
      </p:pic>
      <p:sp>
        <p:nvSpPr>
          <p:cNvPr id="5" name="TextBox 4"/>
          <p:cNvSpPr txBox="1"/>
          <p:nvPr/>
        </p:nvSpPr>
        <p:spPr>
          <a:xfrm>
            <a:off x="798490" y="2472744"/>
            <a:ext cx="55379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 smtClean="0"/>
              <a:t>Бор – из всех элементов металлов </a:t>
            </a:r>
          </a:p>
          <a:p>
            <a:pPr algn="just"/>
            <a:r>
              <a:rPr lang="en-US" sz="2400" i="1" dirty="0" smtClean="0"/>
              <a:t>I – III </a:t>
            </a:r>
            <a:r>
              <a:rPr lang="ru-RU" sz="2400" i="1" dirty="0" smtClean="0"/>
              <a:t>А группы, является единственным элементов, не отвечающий металлическим свойствам. Аморфное вещества, черного цвета, образующее кислотные оксид, и его производное борную кислоту, </a:t>
            </a: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 НЕ ОТНОСЯТ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smtClean="0"/>
              <a:t>к металлам, за его слабые «условно инертные» свойства.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81284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промышленности - алюминий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7" y="1270000"/>
            <a:ext cx="3810000" cy="28575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60" y="1270000"/>
            <a:ext cx="3659746" cy="28601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939" y="1270000"/>
            <a:ext cx="4290539" cy="2857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012" y="4018208"/>
            <a:ext cx="4260296" cy="2839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08" y="4000500"/>
            <a:ext cx="4404073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55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Непредсказуемые свойства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802" y="1930400"/>
            <a:ext cx="5191731" cy="3881437"/>
          </a:xfrm>
        </p:spPr>
      </p:pic>
    </p:spTree>
    <p:extLst>
      <p:ext uri="{BB962C8B-B14F-4D97-AF65-F5344CB8AC3E}">
        <p14:creationId xmlns:p14="http://schemas.microsoft.com/office/powerpoint/2010/main" val="299760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Параграф 21, вопросы после параграфа – письменно на листочках!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95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000" i="1" dirty="0" smtClean="0"/>
              <a:t>Благодарю за внимание!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236555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 для ума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123489" cy="3880773"/>
          </a:xfrm>
        </p:spPr>
        <p:txBody>
          <a:bodyPr>
            <a:normAutofit/>
          </a:bodyPr>
          <a:lstStyle/>
          <a:p>
            <a:r>
              <a:rPr lang="ru-RU" sz="2400" b="1" u="sng" dirty="0"/>
              <a:t>Вопр. Какие элементы называют щелочными?</a:t>
            </a:r>
            <a:endParaRPr lang="ru-RU" sz="2400" dirty="0"/>
          </a:p>
          <a:p>
            <a:r>
              <a:rPr lang="ru-RU" sz="2400" dirty="0"/>
              <a:t>Металлы I А группы.</a:t>
            </a:r>
          </a:p>
          <a:p>
            <a:r>
              <a:rPr lang="ru-RU" sz="2400" b="1" u="sng" dirty="0"/>
              <a:t>Вопр.  Почему их называют щелочными металлами?</a:t>
            </a:r>
            <a:endParaRPr lang="ru-RU" sz="2400" dirty="0"/>
          </a:p>
          <a:p>
            <a:r>
              <a:rPr lang="ru-RU" sz="2400" dirty="0"/>
              <a:t>При взаимодействии с водой образуют растворимые в воде основания.</a:t>
            </a:r>
          </a:p>
          <a:p>
            <a:r>
              <a:rPr lang="ru-RU" sz="2400" b="1" u="sng" dirty="0"/>
              <a:t>Вопр. Какие элементы называют </a:t>
            </a:r>
            <a:r>
              <a:rPr lang="ru-RU" sz="2400" b="1" u="sng" dirty="0" smtClean="0"/>
              <a:t>щелочноземельными</a:t>
            </a:r>
            <a:r>
              <a:rPr lang="ru-RU" sz="2400" b="1" u="sng" dirty="0"/>
              <a:t>?</a:t>
            </a:r>
            <a:endParaRPr lang="ru-RU" sz="2400" dirty="0"/>
          </a:p>
          <a:p>
            <a:r>
              <a:rPr lang="ru-RU" sz="2400" dirty="0"/>
              <a:t>Металлы II А подгруппы.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16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 для ума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sz="6000" b="1" u="sng" dirty="0"/>
              <a:t>Вопр. Почему их называют щелочноземельными?</a:t>
            </a:r>
            <a:endParaRPr lang="ru-RU" sz="6000" dirty="0"/>
          </a:p>
          <a:p>
            <a:r>
              <a:rPr lang="ru-RU" sz="6000" dirty="0" err="1"/>
              <a:t>Щелочно</a:t>
            </a:r>
            <a:r>
              <a:rPr lang="ru-RU" sz="6000" dirty="0"/>
              <a:t> – потому что при взаимодействии с водой образуют не/растворимые в воде основания, земельные – потому что некие из них находятся в ископаемом состоянии, входят в состав множества минералов.</a:t>
            </a:r>
          </a:p>
          <a:p>
            <a:r>
              <a:rPr lang="ru-RU" sz="6000" b="1" u="sng" dirty="0"/>
              <a:t>Вопр. Как называют элементы III А группы? </a:t>
            </a:r>
            <a:endParaRPr lang="ru-RU" sz="6000" dirty="0"/>
          </a:p>
          <a:p>
            <a:r>
              <a:rPr lang="ru-RU" sz="6000" dirty="0" err="1"/>
              <a:t>Переходно</a:t>
            </a:r>
            <a:r>
              <a:rPr lang="ru-RU" sz="6000" dirty="0"/>
              <a:t> – амфотерные.</a:t>
            </a:r>
          </a:p>
          <a:p>
            <a:r>
              <a:rPr lang="ru-RU" sz="6000" b="1" u="sng" dirty="0"/>
              <a:t>Вопр. На основании чего выдвинуто такое название?</a:t>
            </a:r>
            <a:endParaRPr lang="ru-RU" sz="6000" dirty="0"/>
          </a:p>
          <a:p>
            <a:r>
              <a:rPr lang="ru-RU" sz="6000" dirty="0"/>
              <a:t>На основании наличия в группе неметалла, и амфотерного металла, с переходными свойствами.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740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 на сегодня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06629" y="2967335"/>
            <a:ext cx="8978740" cy="175432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Изучить особые свойства </a:t>
            </a:r>
            <a:endParaRPr lang="ru-RU" sz="5400" b="1" u="sng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5400" b="1" u="sng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металлов </a:t>
            </a:r>
            <a:r>
              <a:rPr lang="ru-RU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I – III А группы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5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Вводный 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68203" y="1545465"/>
            <a:ext cx="10470524" cy="3416320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Свойства элемента влияют </a:t>
            </a:r>
            <a:r>
              <a:rPr lang="ru-RU" sz="5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</a:t>
            </a:r>
          </a:p>
          <a:p>
            <a:pPr algn="ctr"/>
            <a:r>
              <a:rPr lang="ru-RU" sz="5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положение </a:t>
            </a:r>
            <a:r>
              <a:rPr lang="ru-RU" sz="54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 группе, или </a:t>
            </a:r>
            <a:r>
              <a:rPr lang="ru-RU" sz="5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положение </a:t>
            </a:r>
          </a:p>
          <a:p>
            <a:pPr algn="ctr"/>
            <a:r>
              <a:rPr lang="ru-RU" sz="54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 </a:t>
            </a:r>
            <a:r>
              <a:rPr lang="ru-RU" sz="5400" b="1" u="sng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группе влияет на свойства?</a:t>
            </a:r>
            <a:endParaRPr lang="ru-RU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181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261796" cy="1320800"/>
          </a:xfrm>
        </p:spPr>
        <p:txBody>
          <a:bodyPr/>
          <a:lstStyle/>
          <a:p>
            <a:r>
              <a:rPr lang="ru-RU" dirty="0" smtClean="0"/>
              <a:t>Главное «золото» неорганической химии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945" y="1270000"/>
            <a:ext cx="8070574" cy="5286227"/>
          </a:xfrm>
        </p:spPr>
      </p:pic>
    </p:spTree>
    <p:extLst>
      <p:ext uri="{BB962C8B-B14F-4D97-AF65-F5344CB8AC3E}">
        <p14:creationId xmlns:p14="http://schemas.microsoft.com/office/powerpoint/2010/main" val="329205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понятия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i="1" dirty="0"/>
              <a:t>Группа</a:t>
            </a:r>
            <a:r>
              <a:rPr lang="ru-RU" sz="2400" b="1" i="1" dirty="0" smtClean="0"/>
              <a:t>, - </a:t>
            </a:r>
            <a:r>
              <a:rPr lang="ru-RU" sz="2400" b="1" i="1" dirty="0"/>
              <a:t>это вертикальный ряд элементов, с увеличением металлических свойств от верха </a:t>
            </a:r>
            <a:r>
              <a:rPr lang="ru-RU" sz="2400" b="1" i="1" dirty="0" smtClean="0"/>
              <a:t>к низу.</a:t>
            </a:r>
          </a:p>
          <a:p>
            <a:pPr algn="just"/>
            <a:r>
              <a:rPr lang="ru-RU" sz="2400" b="1" i="1" dirty="0" smtClean="0"/>
              <a:t>Металличность - способность </a:t>
            </a:r>
            <a:r>
              <a:rPr lang="ru-RU" sz="2400" b="1" i="1" dirty="0"/>
              <a:t>атома химического элемента отдавать электроны.</a:t>
            </a:r>
            <a:endParaRPr lang="ru-RU" sz="2400" i="1" dirty="0"/>
          </a:p>
          <a:p>
            <a:pPr algn="just"/>
            <a:r>
              <a:rPr lang="ru-RU" sz="2400" b="1" i="1" dirty="0" smtClean="0"/>
              <a:t>Если </a:t>
            </a:r>
            <a:r>
              <a:rPr lang="ru-RU" sz="2400" b="1" i="1" dirty="0"/>
              <a:t>атом более легко отдает электроны, то он будет являться, более </a:t>
            </a:r>
            <a:r>
              <a:rPr lang="ru-RU" sz="2400" b="1" i="1" dirty="0" smtClean="0"/>
              <a:t>металлическим</a:t>
            </a:r>
            <a:r>
              <a:rPr lang="ru-RU" sz="2400" b="1" i="1" dirty="0"/>
              <a:t>, с более выраженными восстановительными свойствами.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90411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Перейдем к понимаю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935" y="1694575"/>
            <a:ext cx="3745734" cy="37002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56" y="1694575"/>
            <a:ext cx="4430333" cy="370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4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теории к практике</a:t>
            </a:r>
            <a:br>
              <a:rPr lang="ru-RU" dirty="0" smtClean="0"/>
            </a:br>
            <a:r>
              <a:rPr lang="ru-RU" dirty="0" smtClean="0"/>
              <a:t>Рассмотрим элементы </a:t>
            </a:r>
            <a:r>
              <a:rPr lang="en-US" dirty="0" smtClean="0"/>
              <a:t>I </a:t>
            </a:r>
            <a:r>
              <a:rPr lang="ru-RU" dirty="0" smtClean="0"/>
              <a:t>А группы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2" y="1930399"/>
            <a:ext cx="4970964" cy="37234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989" y="1930399"/>
            <a:ext cx="4962659" cy="372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</TotalTime>
  <Words>350</Words>
  <Application>Microsoft Office PowerPoint</Application>
  <PresentationFormat>Широкоэкранный</PresentationFormat>
  <Paragraphs>46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Trebuchet MS</vt:lpstr>
      <vt:lpstr>Wingdings 3</vt:lpstr>
      <vt:lpstr>Грань</vt:lpstr>
      <vt:lpstr>Обзор элементов металлов I – III А группы</vt:lpstr>
      <vt:lpstr>Разминка для ума</vt:lpstr>
      <vt:lpstr>Разминка для ума</vt:lpstr>
      <vt:lpstr>Цель урока на сегодня</vt:lpstr>
      <vt:lpstr>Вводный вопрос</vt:lpstr>
      <vt:lpstr>Главное «золото» неорганической химии</vt:lpstr>
      <vt:lpstr>Основные понятия</vt:lpstr>
      <vt:lpstr>Перейдем к понимаю</vt:lpstr>
      <vt:lpstr>От теории к практике Рассмотрим элементы I А группы</vt:lpstr>
      <vt:lpstr>Особые свойства сильных восстановителей I А группы</vt:lpstr>
      <vt:lpstr>От теории к практике Металлы II А группы</vt:lpstr>
      <vt:lpstr>Вспомнить прошлое…</vt:lpstr>
      <vt:lpstr>От теории к практике Элементы III А группы</vt:lpstr>
      <vt:lpstr>Исключение из правила «металлически неметалличный бор»</vt:lpstr>
      <vt:lpstr>Глава промышленности - алюминий</vt:lpstr>
      <vt:lpstr>Непредсказуемые свойства </vt:lpstr>
      <vt:lpstr>Домашнее задание</vt:lpstr>
      <vt:lpstr>      Благодарю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элементов металлов I – III А группы</dc:title>
  <dc:creator>Мустафин Евгений</dc:creator>
  <cp:lastModifiedBy>Мустафин Евгений</cp:lastModifiedBy>
  <cp:revision>8</cp:revision>
  <dcterms:created xsi:type="dcterms:W3CDTF">2014-03-19T19:16:27Z</dcterms:created>
  <dcterms:modified xsi:type="dcterms:W3CDTF">2014-03-19T20:28:43Z</dcterms:modified>
</cp:coreProperties>
</file>